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dy Vredegoor" userId="91fc0079-e4c9-43e5-8550-e3c1080d59fa" providerId="ADAL" clId="{A3370D94-83C1-40D6-9151-F5FA14E10236}"/>
    <pc:docChg chg="custSel addSld delSld modSld sldOrd">
      <pc:chgData name="Freddy Vredegoor" userId="91fc0079-e4c9-43e5-8550-e3c1080d59fa" providerId="ADAL" clId="{A3370D94-83C1-40D6-9151-F5FA14E10236}" dt="2024-03-14T12:28:48.387" v="420" actId="20577"/>
      <pc:docMkLst>
        <pc:docMk/>
      </pc:docMkLst>
      <pc:sldChg chg="modSp mod">
        <pc:chgData name="Freddy Vredegoor" userId="91fc0079-e4c9-43e5-8550-e3c1080d59fa" providerId="ADAL" clId="{A3370D94-83C1-40D6-9151-F5FA14E10236}" dt="2024-03-14T12:13:02.018" v="58" actId="14100"/>
        <pc:sldMkLst>
          <pc:docMk/>
          <pc:sldMk cId="1915167906" sldId="262"/>
        </pc:sldMkLst>
        <pc:spChg chg="mod">
          <ac:chgData name="Freddy Vredegoor" userId="91fc0079-e4c9-43e5-8550-e3c1080d59fa" providerId="ADAL" clId="{A3370D94-83C1-40D6-9151-F5FA14E10236}" dt="2024-03-14T12:13:02.018" v="58" actId="14100"/>
          <ac:spMkLst>
            <pc:docMk/>
            <pc:sldMk cId="1915167906" sldId="262"/>
            <ac:spMk id="2" creationId="{E421BF4F-234D-4283-81A4-9E46765C3CE0}"/>
          </ac:spMkLst>
        </pc:spChg>
      </pc:sldChg>
      <pc:sldChg chg="new del">
        <pc:chgData name="Freddy Vredegoor" userId="91fc0079-e4c9-43e5-8550-e3c1080d59fa" providerId="ADAL" clId="{A3370D94-83C1-40D6-9151-F5FA14E10236}" dt="2024-03-14T12:12:12.523" v="1" actId="47"/>
        <pc:sldMkLst>
          <pc:docMk/>
          <pc:sldMk cId="2323099247" sldId="271"/>
        </pc:sldMkLst>
      </pc:sldChg>
      <pc:sldChg chg="modSp add mod ord">
        <pc:chgData name="Freddy Vredegoor" userId="91fc0079-e4c9-43e5-8550-e3c1080d59fa" providerId="ADAL" clId="{A3370D94-83C1-40D6-9151-F5FA14E10236}" dt="2024-03-14T12:28:48.387" v="420" actId="20577"/>
        <pc:sldMkLst>
          <pc:docMk/>
          <pc:sldMk cId="2863493778" sldId="271"/>
        </pc:sldMkLst>
        <pc:spChg chg="mod">
          <ac:chgData name="Freddy Vredegoor" userId="91fc0079-e4c9-43e5-8550-e3c1080d59fa" providerId="ADAL" clId="{A3370D94-83C1-40D6-9151-F5FA14E10236}" dt="2024-03-14T12:13:26.339" v="71" actId="5793"/>
          <ac:spMkLst>
            <pc:docMk/>
            <pc:sldMk cId="2863493778" sldId="271"/>
            <ac:spMk id="2" creationId="{E421BF4F-234D-4283-81A4-9E46765C3CE0}"/>
          </ac:spMkLst>
        </pc:spChg>
        <pc:spChg chg="mod">
          <ac:chgData name="Freddy Vredegoor" userId="91fc0079-e4c9-43e5-8550-e3c1080d59fa" providerId="ADAL" clId="{A3370D94-83C1-40D6-9151-F5FA14E10236}" dt="2024-03-14T12:28:48.387" v="420" actId="20577"/>
          <ac:spMkLst>
            <pc:docMk/>
            <pc:sldMk cId="2863493778" sldId="271"/>
            <ac:spMk id="3" creationId="{33080B3F-6A62-BE42-F84E-EB7ABA92C7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651B5-B538-4BFD-E13A-AAE7D3AAC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510F9C-4132-B80D-FD1D-FD907F94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4BFDD-710B-3242-BAA0-B60E7B06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CF6C4A-8DEA-F1A4-B4C9-6D3BFCE6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67E53-EE90-672C-6A19-2240F5F5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B79BE-4E04-6D68-B7F5-8BBDEF34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DA1C67-359C-0D46-0E16-CE0D62C01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558245-D14B-139D-4565-A13E7299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5B4901-9D88-4276-0C7D-1D734B2C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13132-E20C-9BBF-1AAB-C9ECC719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998B48-22D3-AECA-1C03-DF2FAEF3D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82CEF4-3898-0BE5-E33F-5F62FAA4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53B009-59FE-9B6A-3FD6-10C5AE4D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869EAC-79A7-CFC4-514C-138792C1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01E0C-06EB-4DDA-4345-B75C52B2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0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77202-A16B-C9B5-7591-3951A91D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F1F7D8-43BD-39DE-391E-954E0A65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5EBE3B-CA60-BA5F-B685-7C6849B7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C5336-F9D1-BCF9-D174-56EC6095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E25B1-C16E-D9ED-EF9C-59C13681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8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43AF4-0082-2835-007C-E9D4F715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4B3AA4-6789-3769-8D14-B9418BDBC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D31218-ABFA-6A42-11CD-B7B9E967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3F791-0500-654D-50B4-46675161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5F52FD-6BAD-F780-1C1B-2664F101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42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E32F0-CC80-3486-698A-61845B02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6A2BC-2D21-0AC5-FA29-3D5D14AC3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1209D9-C272-0930-3445-C5AA380D6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5963B4-DCB3-1B42-29BB-1014AE45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BF6AAF-E34A-8276-1AFD-CA524541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3183CC-7366-D289-F449-5C925529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06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6C0B-89A1-1649-0543-5D65786E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B0AD5-05D9-8B07-D39A-A6F1FF7D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7143C-C1B8-8787-133F-EBE84495C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33D9E5-4DF5-B9BF-78AC-45A235D62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75E38D-13E3-A325-6707-F109862FB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193B4D-69CC-1880-95D1-9C1ED260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2E8940-247A-E51E-4257-4CBF77E2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E8CECA-BC7C-E421-0870-499681D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84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8BDDA-EF6A-0BFE-C940-DDDC35F4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95D552-35D6-408B-2FC8-481FAECA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EAB1B4-BDD5-BBDD-53E6-BCDAE41C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9BBF0A-FD45-0CB1-8007-018A829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5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289F92-1D59-9C79-6F03-F6100D64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6C8D42-F42B-3851-7DE3-5ED50289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7A6B75-D367-677A-F6A2-E1106CA7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056E-34E9-7D84-CC50-88B20747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EB07F-F2DB-45BF-2C84-F291486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AC8287-3E1A-6E9D-2DB3-432F55676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BDAAD7-AB43-5347-3949-6149E38E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B4481A-E421-3083-6BB3-BA25794A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E0C816-4AB4-30C8-FC00-9FC653C7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1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6423-19E7-D710-FD86-BA132BD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6C32F5-B421-A3F1-3022-874FC086E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F5E3C2-61E2-3899-C95B-7AB9CB1AB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00C317-16C7-BEDD-53C1-A1B2C25B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496FE1-3F4D-3A49-63EC-B05016A6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37BF37-CCC9-81C4-CFD9-7AEFF019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9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7430A1-9E0B-0C26-EFAD-79F7B8A0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1A56EE-E314-67AB-BF87-B28A2ABD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EDC941-9110-140A-2FF4-09D2A50E6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2BD020-DD18-420E-A3C9-A0F406433ABC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4B5AFB-F9E3-4864-FA7D-EB615B812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4AC5DC-BD3F-E460-EFA0-FD7513591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158BD-499C-46AE-A40C-B3110E6C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4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31084AB-912A-58A6-15A5-A68ED06F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solidFill>
                  <a:schemeClr val="tx2"/>
                </a:solidFill>
              </a:rPr>
              <a:t>Q &amp; A / werkplaats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DF6B03-2C44-D8F7-C1B4-59D9B312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chemeClr val="tx2"/>
                </a:solidFill>
              </a:rPr>
              <a:t>Woensdag 13 maart 2024</a:t>
            </a:r>
          </a:p>
          <a:p>
            <a:endParaRPr lang="nl-NL" sz="200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139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Uitroepteken op een gele achtergrond">
            <a:extLst>
              <a:ext uri="{FF2B5EF4-FFF2-40B4-BE49-F238E27FC236}">
                <a16:creationId xmlns:a16="http://schemas.microsoft.com/office/drawing/2014/main" id="{82B915F8-EF89-F2C6-57C0-AA6BD9AA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94BA7F-425E-30A0-9CA9-073329E6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nl-NL" sz="8000">
                <a:solidFill>
                  <a:srgbClr val="FFFFFF"/>
                </a:solidFill>
              </a:rPr>
              <a:t>Treiteren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440316-C2EA-1CF8-C074-6879B3F2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Jennen of sarren</a:t>
            </a:r>
          </a:p>
          <a:p>
            <a:r>
              <a:rPr lang="nl-NL" sz="2000">
                <a:solidFill>
                  <a:srgbClr val="FFFFFF"/>
                </a:solidFill>
              </a:rPr>
              <a:t>Op een subtiele manier belachelijk maken</a:t>
            </a:r>
          </a:p>
          <a:p>
            <a:r>
              <a:rPr lang="nl-NL" sz="2000">
                <a:solidFill>
                  <a:srgbClr val="FFFFFF"/>
                </a:solidFill>
              </a:rPr>
              <a:t>Soort sarcasme, slachtoffer begrijpt deze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r>
              <a:rPr lang="nl-NL" sz="2000">
                <a:solidFill>
                  <a:srgbClr val="FFFFFF"/>
                </a:solidFill>
              </a:rPr>
              <a:t>Voorbeeld: bijnamen geven, briefjes met gemene dingen doorgeven</a:t>
            </a:r>
          </a:p>
        </p:txBody>
      </p:sp>
    </p:spTree>
    <p:extLst>
      <p:ext uri="{BB962C8B-B14F-4D97-AF65-F5344CB8AC3E}">
        <p14:creationId xmlns:p14="http://schemas.microsoft.com/office/powerpoint/2010/main" val="137851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4" descr="Eén in een menigte">
            <a:extLst>
              <a:ext uri="{FF2B5EF4-FFF2-40B4-BE49-F238E27FC236}">
                <a16:creationId xmlns:a16="http://schemas.microsoft.com/office/drawing/2014/main" id="{8707D704-2A0E-714E-F907-798AAA309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7734" b="17267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BE49E-A35A-E3AB-0A0F-B37676FC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5189746"/>
          </a:xfrm>
        </p:spPr>
        <p:txBody>
          <a:bodyPr anchor="t">
            <a:normAutofit/>
          </a:bodyPr>
          <a:lstStyle/>
          <a:p>
            <a:r>
              <a:rPr lang="nl-NL" sz="8000">
                <a:solidFill>
                  <a:srgbClr val="FFFFFF"/>
                </a:solidFill>
              </a:rPr>
              <a:t>Fysiek pesten</a:t>
            </a: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A63E31-E372-3E0C-B3C1-C0087504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Krabben</a:t>
            </a:r>
          </a:p>
          <a:p>
            <a:r>
              <a:rPr lang="nl-NL" sz="2000">
                <a:solidFill>
                  <a:srgbClr val="FFFFFF"/>
                </a:solidFill>
              </a:rPr>
              <a:t>Schoppen</a:t>
            </a:r>
          </a:p>
          <a:p>
            <a:r>
              <a:rPr lang="nl-NL" sz="2000">
                <a:solidFill>
                  <a:srgbClr val="FFFFFF"/>
                </a:solidFill>
              </a:rPr>
              <a:t>Slaan</a:t>
            </a:r>
          </a:p>
          <a:p>
            <a:r>
              <a:rPr lang="nl-NL" sz="2000">
                <a:solidFill>
                  <a:srgbClr val="FFFFFF"/>
                </a:solidFill>
              </a:rPr>
              <a:t>Duwen</a:t>
            </a:r>
          </a:p>
          <a:p>
            <a:r>
              <a:rPr lang="nl-NL" sz="2000">
                <a:solidFill>
                  <a:srgbClr val="FFFFFF"/>
                </a:solidFill>
              </a:rPr>
              <a:t>Mishandelen</a:t>
            </a:r>
          </a:p>
          <a:p>
            <a:r>
              <a:rPr lang="nl-NL" sz="2000">
                <a:solidFill>
                  <a:srgbClr val="FFFFFF"/>
                </a:solidFill>
              </a:rPr>
              <a:t>Achtervolgen</a:t>
            </a:r>
          </a:p>
          <a:p>
            <a:r>
              <a:rPr lang="nl-NL" sz="2000">
                <a:solidFill>
                  <a:srgbClr val="FFFFFF"/>
                </a:solidFill>
              </a:rPr>
              <a:t>Onder dwang vasthouden</a:t>
            </a:r>
          </a:p>
        </p:txBody>
      </p:sp>
    </p:spTree>
    <p:extLst>
      <p:ext uri="{BB962C8B-B14F-4D97-AF65-F5344CB8AC3E}">
        <p14:creationId xmlns:p14="http://schemas.microsoft.com/office/powerpoint/2010/main" val="14311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40BA1-6D2E-93D4-9CEF-6FDA82BD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l-NL" sz="3200" dirty="0"/>
              <a:t>Afpersing</a:t>
            </a: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95D55E-AF62-0EAA-8EC1-DB7DC8218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nl-NL" sz="2000" dirty="0"/>
              <a:t>Dwingen tot het afgeven van bijv. geld of snoep</a:t>
            </a:r>
          </a:p>
        </p:txBody>
      </p:sp>
      <p:pic>
        <p:nvPicPr>
          <p:cNvPr id="22" name="Picture 4" descr="Diverse snoepjes en gummies">
            <a:extLst>
              <a:ext uri="{FF2B5EF4-FFF2-40B4-BE49-F238E27FC236}">
                <a16:creationId xmlns:a16="http://schemas.microsoft.com/office/drawing/2014/main" id="{1CFC6C84-89A1-4AEE-9A0E-A28F8D87B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r="13108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160DD-12A8-E069-4B04-C64C770D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Materieel pesten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4026A2-F0F7-AF4F-6EFE-00813A4E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Bezittingen en eigendommen van het slachtoffer worden afgepakt of vernield. </a:t>
            </a:r>
          </a:p>
        </p:txBody>
      </p:sp>
      <p:pic>
        <p:nvPicPr>
          <p:cNvPr id="5" name="Picture 4" descr="Bokshandschoenen hangend aan de muur">
            <a:extLst>
              <a:ext uri="{FF2B5EF4-FFF2-40B4-BE49-F238E27FC236}">
                <a16:creationId xmlns:a16="http://schemas.microsoft.com/office/drawing/2014/main" id="{7CE7EF1C-E3CB-F6E9-9598-2B8769E5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10" r="13258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3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53F16-CAEE-726F-C396-599E484F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Negeren</a:t>
            </a:r>
          </a:p>
        </p:txBody>
      </p:sp>
      <p:pic>
        <p:nvPicPr>
          <p:cNvPr id="5" name="Picture 4" descr="Onzichtbare man in pak">
            <a:extLst>
              <a:ext uri="{FF2B5EF4-FFF2-40B4-BE49-F238E27FC236}">
                <a16:creationId xmlns:a16="http://schemas.microsoft.com/office/drawing/2014/main" id="{3DE4A4CA-25BE-3965-3E58-DDB5765C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4" r="2107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C1705-9103-C40E-C0F8-0CC9BA78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Negeren is het bestaan van iemand ontkennen</a:t>
            </a:r>
          </a:p>
          <a:p>
            <a:r>
              <a:rPr lang="nl-NL" sz="2000"/>
              <a:t>Je reageert niet op hem of haar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/>
              <a:t>= moeilijk aan te pakken, want in feite doen de pesters niets!</a:t>
            </a:r>
          </a:p>
        </p:txBody>
      </p:sp>
    </p:spTree>
    <p:extLst>
      <p:ext uri="{BB962C8B-B14F-4D97-AF65-F5344CB8AC3E}">
        <p14:creationId xmlns:p14="http://schemas.microsoft.com/office/powerpoint/2010/main" val="336232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E37AA-590F-B802-E69D-B89787A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Uitsluiten</a:t>
            </a:r>
          </a:p>
        </p:txBody>
      </p:sp>
      <p:pic>
        <p:nvPicPr>
          <p:cNvPr id="5" name="Picture 4" descr="Rood speelgoedpoppetje die voor twee rijen met witte figuurtjes staat">
            <a:extLst>
              <a:ext uri="{FF2B5EF4-FFF2-40B4-BE49-F238E27FC236}">
                <a16:creationId xmlns:a16="http://schemas.microsoft.com/office/drawing/2014/main" id="{A5BAE21F-F21C-1498-22F2-38531627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6" r="1885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DFA8C6-A719-C1CC-5884-5DF90918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Isoleren van het slachtoffer door een groep. </a:t>
            </a:r>
          </a:p>
          <a:p>
            <a:r>
              <a:rPr lang="nl-NL" sz="2000"/>
              <a:t>Letterlijk zeggen dat iemand er niet bij hoort of niet mee mag doen</a:t>
            </a:r>
          </a:p>
        </p:txBody>
      </p:sp>
    </p:spTree>
    <p:extLst>
      <p:ext uri="{BB962C8B-B14F-4D97-AF65-F5344CB8AC3E}">
        <p14:creationId xmlns:p14="http://schemas.microsoft.com/office/powerpoint/2010/main" val="261905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7A68A-87BA-8317-DAF2-BCB0E272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Partijen bij pesten	</a:t>
            </a:r>
          </a:p>
        </p:txBody>
      </p:sp>
      <p:pic>
        <p:nvPicPr>
          <p:cNvPr id="5" name="Picture 4" descr="Close-upafbeelding van applaudiserende handen">
            <a:extLst>
              <a:ext uri="{FF2B5EF4-FFF2-40B4-BE49-F238E27FC236}">
                <a16:creationId xmlns:a16="http://schemas.microsoft.com/office/drawing/2014/main" id="{75D52CA3-C211-7637-8AD8-23EB3BAE7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r="1364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C9C8A9-E461-4B4A-5A30-FBECDCF2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Pester</a:t>
            </a:r>
          </a:p>
          <a:p>
            <a:r>
              <a:rPr lang="nl-NL" sz="2000"/>
              <a:t>Slachtoffer</a:t>
            </a:r>
          </a:p>
          <a:p>
            <a:r>
              <a:rPr lang="nl-NL" sz="2000"/>
              <a:t>Omstanders</a:t>
            </a:r>
          </a:p>
        </p:txBody>
      </p:sp>
    </p:spTree>
    <p:extLst>
      <p:ext uri="{BB962C8B-B14F-4D97-AF65-F5344CB8AC3E}">
        <p14:creationId xmlns:p14="http://schemas.microsoft.com/office/powerpoint/2010/main" val="217364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3D99F-5B25-5D76-17A4-0E2F37B11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nl-NL" sz="5600">
                <a:solidFill>
                  <a:srgbClr val="FFFFFF"/>
                </a:solidFill>
              </a:rPr>
              <a:t>Gedrag, pesten en agressie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136318-1AB7-AC00-9DAD-C1359B6DA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nl-NL" sz="2000">
              <a:solidFill>
                <a:srgbClr val="FFFFFF"/>
              </a:solidFill>
            </a:endParaRP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8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356C5-3136-CB29-EB07-BC47613E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l-NL" sz="3200"/>
              <a:t>Voorkennis activeren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10EE64-3AC0-ADBA-444A-FA4E3E31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nl-NL" sz="2000"/>
              <a:t>Ken je alle begrippen?</a:t>
            </a:r>
          </a:p>
          <a:p>
            <a:endParaRPr lang="nl-NL" sz="2000"/>
          </a:p>
          <a:p>
            <a:r>
              <a:rPr lang="nl-NL" sz="2000"/>
              <a:t>Vul hem eerst in voor jezelf, zonder de begrippen op te zoeken. </a:t>
            </a:r>
          </a:p>
          <a:p>
            <a:r>
              <a:rPr lang="nl-NL" sz="2000"/>
              <a:t>Ga daarna vergelijken met je buurman of buurvrouw</a:t>
            </a:r>
          </a:p>
        </p:txBody>
      </p:sp>
      <p:pic>
        <p:nvPicPr>
          <p:cNvPr id="5" name="Picture 4" descr="Buik van een persoon die een miniatuurhuis vasthoudt">
            <a:extLst>
              <a:ext uri="{FF2B5EF4-FFF2-40B4-BE49-F238E27FC236}">
                <a16:creationId xmlns:a16="http://schemas.microsoft.com/office/drawing/2014/main" id="{BC1945AD-99DE-BC76-C62E-22F90B44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1" r="19120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 descr="Lege tekstballonnen">
            <a:extLst>
              <a:ext uri="{FF2B5EF4-FFF2-40B4-BE49-F238E27FC236}">
                <a16:creationId xmlns:a16="http://schemas.microsoft.com/office/drawing/2014/main" id="{C268AA88-47E6-F2F0-E81F-3100C1B8E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516" b="1021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21BF4F-234D-4283-81A4-9E46765C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664200" cy="5181523"/>
          </a:xfrm>
        </p:spPr>
        <p:txBody>
          <a:bodyPr anchor="b"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</a:rPr>
              <a:t>Agressie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80B3F-6A62-BE42-F84E-EB7ABA92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 fontScale="92500" lnSpcReduction="20000"/>
          </a:bodyPr>
          <a:lstStyle/>
          <a:p>
            <a:r>
              <a:rPr lang="nl-NL" sz="2000" b="0" i="0" dirty="0">
                <a:solidFill>
                  <a:srgbClr val="FFFFFF"/>
                </a:solidFill>
                <a:effectLst/>
                <a:latin typeface="Brandon Grotesque"/>
              </a:rPr>
              <a:t>Fysiek / verbaal</a:t>
            </a:r>
          </a:p>
          <a:p>
            <a:endParaRPr lang="nl-NL" sz="2000" dirty="0">
              <a:solidFill>
                <a:srgbClr val="FFFFFF"/>
              </a:solidFill>
              <a:latin typeface="Brandon Grotesque"/>
            </a:endParaRPr>
          </a:p>
          <a:p>
            <a:r>
              <a:rPr lang="nl-NL" sz="2000" dirty="0">
                <a:solidFill>
                  <a:srgbClr val="FFFFFF"/>
                </a:solidFill>
                <a:latin typeface="Brandon Grotesque"/>
              </a:rPr>
              <a:t>Korte lontjes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>
                <a:solidFill>
                  <a:srgbClr val="FFFFFF"/>
                </a:solidFill>
                <a:latin typeface="Brandon Grotesque"/>
              </a:rPr>
              <a:t>Reactief agressief|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>
                <a:solidFill>
                  <a:srgbClr val="FFFFFF"/>
                </a:solidFill>
                <a:latin typeface="Brandon Grotesque"/>
              </a:rPr>
              <a:t>Warm sensitief </a:t>
            </a:r>
          </a:p>
          <a:p>
            <a:endParaRPr lang="nl-NL" sz="2000" dirty="0">
              <a:solidFill>
                <a:srgbClr val="FFFFFF"/>
              </a:solidFill>
              <a:latin typeface="Brandon Grotesque"/>
            </a:endParaRPr>
          </a:p>
          <a:p>
            <a:r>
              <a:rPr lang="nl-NL" sz="2000" dirty="0">
                <a:solidFill>
                  <a:srgbClr val="FFFFFF"/>
                </a:solidFill>
                <a:latin typeface="Brandon Grotesque"/>
              </a:rPr>
              <a:t>Coole Gasten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 err="1">
                <a:solidFill>
                  <a:srgbClr val="FFFFFF"/>
                </a:solidFill>
                <a:latin typeface="Brandon Grotesque"/>
              </a:rPr>
              <a:t>Pro-actief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>
                <a:solidFill>
                  <a:srgbClr val="FFFFFF"/>
                </a:solidFill>
                <a:latin typeface="Brandon Grotesque"/>
              </a:rPr>
              <a:t>Zakelijker</a:t>
            </a:r>
          </a:p>
          <a:p>
            <a:endParaRPr lang="nl-NL" sz="2000" dirty="0">
              <a:solidFill>
                <a:srgbClr val="FFFFFF"/>
              </a:solidFill>
              <a:latin typeface="Brandon Grotesque"/>
            </a:endParaRPr>
          </a:p>
          <a:p>
            <a:r>
              <a:rPr lang="nl-NL" sz="2000" dirty="0">
                <a:solidFill>
                  <a:srgbClr val="FFFFFF"/>
                </a:solidFill>
                <a:latin typeface="Brandon Grotesque"/>
              </a:rPr>
              <a:t>Jongens meer verbaal/fysiek</a:t>
            </a:r>
          </a:p>
          <a:p>
            <a:r>
              <a:rPr lang="nl-NL" sz="2000" dirty="0">
                <a:solidFill>
                  <a:srgbClr val="FFFFFF"/>
                </a:solidFill>
                <a:latin typeface="Brandon Grotesque"/>
              </a:rPr>
              <a:t>Meiden meer ‘meidenvenijn’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>
                <a:solidFill>
                  <a:srgbClr val="FFFFFF"/>
                </a:solidFill>
                <a:latin typeface="Brandon Grotesque"/>
              </a:rPr>
              <a:t>Buitensluiten, negeren, non-verbaal, clubjes, manipuleren, roddelen, vriendschappen ondermijnen.</a:t>
            </a:r>
          </a:p>
          <a:p>
            <a:endParaRPr lang="nl-NL" sz="2000" dirty="0">
              <a:solidFill>
                <a:srgbClr val="FFFFFF"/>
              </a:solidFill>
              <a:latin typeface="Brandon Grotesque"/>
            </a:endParaRPr>
          </a:p>
          <a:p>
            <a:r>
              <a:rPr lang="nl-NL" sz="2000" dirty="0">
                <a:solidFill>
                  <a:srgbClr val="FFFFFF"/>
                </a:solidFill>
                <a:latin typeface="Brandon Grotesque"/>
              </a:rPr>
              <a:t>Oorzaken:</a:t>
            </a:r>
            <a:br>
              <a:rPr lang="nl-NL" sz="2000" dirty="0">
                <a:solidFill>
                  <a:srgbClr val="FFFFFF"/>
                </a:solidFill>
                <a:latin typeface="Brandon Grotesque"/>
              </a:rPr>
            </a:br>
            <a:r>
              <a:rPr lang="nl-NL" sz="2000" dirty="0">
                <a:solidFill>
                  <a:srgbClr val="FFFFFF"/>
                </a:solidFill>
                <a:latin typeface="Brandon Grotesque"/>
              </a:rPr>
              <a:t>Aanleg, voorbeeld, frustratie</a:t>
            </a: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71EE5-A56E-5698-A05D-A20A077C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endParaRPr lang="nl-NL" sz="3200"/>
          </a:p>
        </p:txBody>
      </p:sp>
      <p:pic>
        <p:nvPicPr>
          <p:cNvPr id="5" name="Picture 4" descr="Rode punaises op een kaart">
            <a:extLst>
              <a:ext uri="{FF2B5EF4-FFF2-40B4-BE49-F238E27FC236}">
                <a16:creationId xmlns:a16="http://schemas.microsoft.com/office/drawing/2014/main" id="{63CC6038-ACBC-FC1F-760C-7083882A6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" r="13505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C8B03-BCFF-4D67-452C-B1CBEADC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https://npo.nl/start/serie/stip-it-de-pestbril/seizoen-1/stip-it-de-pestbril/afspelen</a:t>
            </a:r>
          </a:p>
        </p:txBody>
      </p:sp>
    </p:spTree>
    <p:extLst>
      <p:ext uri="{BB962C8B-B14F-4D97-AF65-F5344CB8AC3E}">
        <p14:creationId xmlns:p14="http://schemas.microsoft.com/office/powerpoint/2010/main" val="149100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B640B-0516-0605-D822-20D6C0E2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Pesten / plagen</a:t>
            </a:r>
          </a:p>
        </p:txBody>
      </p:sp>
      <p:pic>
        <p:nvPicPr>
          <p:cNvPr id="1026" name="Picture 2" descr="Wat is het verschil tussen plagen en pesten?">
            <a:extLst>
              <a:ext uri="{FF2B5EF4-FFF2-40B4-BE49-F238E27FC236}">
                <a16:creationId xmlns:a16="http://schemas.microsoft.com/office/drawing/2014/main" id="{6734944F-80EC-041D-A4E9-1BD0CF467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027" y="1329191"/>
            <a:ext cx="6194967" cy="43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03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5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4DA62C-A1D8-1A16-C0B9-8F1A4D69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l-NL" sz="4000"/>
              <a:t>Cyberpesten</a:t>
            </a:r>
            <a:br>
              <a:rPr lang="nl-NL" sz="4000"/>
            </a:br>
            <a:endParaRPr lang="nl-NL" sz="4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44479E-6CB4-3554-1EB7-B7E4C80A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l-NL" sz="2000"/>
              <a:t>Pesten via social media</a:t>
            </a:r>
          </a:p>
          <a:p>
            <a:r>
              <a:rPr lang="nl-NL" sz="2000"/>
              <a:t>Gebeurt vaak anoniem</a:t>
            </a:r>
          </a:p>
          <a:p>
            <a:r>
              <a:rPr lang="nl-NL" sz="2000"/>
              <a:t>Nog makkelijker grenzen overscheiden</a:t>
            </a:r>
          </a:p>
          <a:p>
            <a:endParaRPr lang="nl-NL" sz="2000"/>
          </a:p>
          <a:p>
            <a:r>
              <a:rPr lang="nl-NL" sz="2000"/>
              <a:t>Jongeren tussen de 11 en 15 jaar is 12 % slachtoffer</a:t>
            </a:r>
          </a:p>
          <a:p>
            <a:r>
              <a:rPr lang="nl-NL" sz="2000"/>
              <a:t>Vaker meisjes dan jongens</a:t>
            </a:r>
          </a:p>
        </p:txBody>
      </p:sp>
      <p:pic>
        <p:nvPicPr>
          <p:cNvPr id="5" name="Picture 4" descr="Twee personen die hand-in-hand zitten op een bank">
            <a:extLst>
              <a:ext uri="{FF2B5EF4-FFF2-40B4-BE49-F238E27FC236}">
                <a16:creationId xmlns:a16="http://schemas.microsoft.com/office/drawing/2014/main" id="{8064C5CD-46CE-BD0F-169D-A55332AD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1" r="28017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14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 descr="Lege tekstballonnen">
            <a:extLst>
              <a:ext uri="{FF2B5EF4-FFF2-40B4-BE49-F238E27FC236}">
                <a16:creationId xmlns:a16="http://schemas.microsoft.com/office/drawing/2014/main" id="{C268AA88-47E6-F2F0-E81F-3100C1B8E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516" b="1021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21BF4F-234D-4283-81A4-9E46765C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664200" cy="5181523"/>
          </a:xfrm>
        </p:spPr>
        <p:txBody>
          <a:bodyPr anchor="b"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</a:rPr>
              <a:t>Cyberpesten op het gebied van </a:t>
            </a:r>
            <a:r>
              <a:rPr lang="nl-NL" sz="8000" dirty="0" err="1">
                <a:solidFill>
                  <a:srgbClr val="FFFFFF"/>
                </a:solidFill>
              </a:rPr>
              <a:t>seksualtiteit</a:t>
            </a:r>
            <a:endParaRPr lang="nl-NL" sz="8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80B3F-6A62-BE42-F84E-EB7ABA92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nl-NL" sz="2000" b="0" i="0">
                <a:solidFill>
                  <a:srgbClr val="FFFFFF"/>
                </a:solidFill>
                <a:effectLst/>
                <a:latin typeface="Brandon Grotesque"/>
              </a:rPr>
              <a:t>Sexting is het versturen van seksueel getinte berichten, foto’s (nudes) of filmpjes van jezelf via je telefoon. Het woord is afgeleid van de Engelse woorden ‘sex’ en ‘texting’ (=berichtje sturen).</a:t>
            </a:r>
          </a:p>
          <a:p>
            <a:endParaRPr lang="nl-NL" sz="2000">
              <a:solidFill>
                <a:srgbClr val="FFFFFF"/>
              </a:solidFill>
              <a:latin typeface="Brandon Grotesque"/>
            </a:endParaRPr>
          </a:p>
          <a:p>
            <a:r>
              <a:rPr lang="nl-NL" sz="2000" b="0" i="0">
                <a:solidFill>
                  <a:srgbClr val="FFFFFF"/>
                </a:solidFill>
                <a:effectLst/>
                <a:latin typeface="karla" pitchFamily="2" charset="0"/>
              </a:rPr>
              <a:t>Seksueel getint beeldmateriaal van een andere persoon verspreiden die nog geen 18 jaar is, is strafbaar. ook voor jongeren!</a:t>
            </a:r>
            <a:endParaRPr lang="nl-NL" sz="2000" b="0" i="0">
              <a:solidFill>
                <a:srgbClr val="FFFFFF"/>
              </a:solidFill>
              <a:effectLst/>
              <a:latin typeface="Brandon Grotesque"/>
            </a:endParaRPr>
          </a:p>
          <a:p>
            <a:endParaRPr lang="nl-NL" sz="2000">
              <a:solidFill>
                <a:srgbClr val="FFFFFF"/>
              </a:solidFill>
              <a:latin typeface="Brandon Grotesque"/>
            </a:endParaRPr>
          </a:p>
          <a:p>
            <a:r>
              <a:rPr lang="nl-NL" sz="2000">
                <a:solidFill>
                  <a:srgbClr val="FFFFFF"/>
                </a:solidFill>
                <a:latin typeface="Brandon Grotesque"/>
              </a:rPr>
              <a:t>Alles wat op internet staat is onuitwisbaar!!!!!!</a:t>
            </a:r>
            <a:endParaRPr lang="nl-N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Uitroepteken op een gele achtergrond">
            <a:extLst>
              <a:ext uri="{FF2B5EF4-FFF2-40B4-BE49-F238E27FC236}">
                <a16:creationId xmlns:a16="http://schemas.microsoft.com/office/drawing/2014/main" id="{9D6FED39-B45F-8F26-4649-F96247934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276D88-7076-B4CC-20CA-79C2B9C7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nl-NL" sz="8000">
                <a:solidFill>
                  <a:srgbClr val="FFFFFF"/>
                </a:solidFill>
              </a:rPr>
              <a:t>Verbaal pesten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CD9384-6D8C-89F9-C4F9-9B2A954C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Pesten met woorden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r>
              <a:rPr lang="nl-NL" sz="2000">
                <a:solidFill>
                  <a:srgbClr val="FFFFFF"/>
                </a:solidFill>
              </a:rPr>
              <a:t>Belachelijk maken</a:t>
            </a:r>
          </a:p>
          <a:p>
            <a:r>
              <a:rPr lang="nl-NL" sz="2000">
                <a:solidFill>
                  <a:srgbClr val="FFFFFF"/>
                </a:solidFill>
              </a:rPr>
              <a:t>Uitlachen</a:t>
            </a:r>
          </a:p>
          <a:p>
            <a:r>
              <a:rPr lang="nl-NL" sz="2000">
                <a:solidFill>
                  <a:srgbClr val="FFFFFF"/>
                </a:solidFill>
              </a:rPr>
              <a:t>Uitschelden</a:t>
            </a:r>
          </a:p>
          <a:p>
            <a:r>
              <a:rPr lang="nl-NL" sz="2000">
                <a:solidFill>
                  <a:srgbClr val="FFFFFF"/>
                </a:solidFill>
              </a:rPr>
              <a:t>Treiteren </a:t>
            </a:r>
          </a:p>
          <a:p>
            <a:r>
              <a:rPr lang="nl-NL" sz="2000">
                <a:solidFill>
                  <a:srgbClr val="FFFFFF"/>
                </a:solidFill>
              </a:rPr>
              <a:t>Dreigen (bang maken met bijv. woorden)</a:t>
            </a:r>
          </a:p>
          <a:p>
            <a:endParaRPr lang="nl-N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940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358</Words>
  <Application>Microsoft Office PowerPoint</Application>
  <PresentationFormat>Breedbeeld</PresentationFormat>
  <Paragraphs>72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Brandon Grotesque</vt:lpstr>
      <vt:lpstr>Calibri</vt:lpstr>
      <vt:lpstr>karla</vt:lpstr>
      <vt:lpstr>Kantoorthema</vt:lpstr>
      <vt:lpstr>Q &amp; A / werkplaats</vt:lpstr>
      <vt:lpstr>Gedrag, pesten en agressie </vt:lpstr>
      <vt:lpstr>Voorkennis activeren</vt:lpstr>
      <vt:lpstr>Agressie </vt:lpstr>
      <vt:lpstr>PowerPoint-presentatie</vt:lpstr>
      <vt:lpstr>Pesten / plagen</vt:lpstr>
      <vt:lpstr>Cyberpesten </vt:lpstr>
      <vt:lpstr>Cyberpesten op het gebied van seksualtiteit</vt:lpstr>
      <vt:lpstr>Verbaal pesten</vt:lpstr>
      <vt:lpstr>Treiteren</vt:lpstr>
      <vt:lpstr>Fysiek pesten</vt:lpstr>
      <vt:lpstr>Afpersing</vt:lpstr>
      <vt:lpstr>Materieel pesten</vt:lpstr>
      <vt:lpstr>Negeren</vt:lpstr>
      <vt:lpstr>Uitsluiten</vt:lpstr>
      <vt:lpstr>Partijen bij pesten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&amp; A / werkplaats</dc:title>
  <dc:creator>Sander Zwetsloot</dc:creator>
  <cp:lastModifiedBy>Freddy Vredegoor</cp:lastModifiedBy>
  <cp:revision>2</cp:revision>
  <dcterms:created xsi:type="dcterms:W3CDTF">2024-03-12T10:48:03Z</dcterms:created>
  <dcterms:modified xsi:type="dcterms:W3CDTF">2024-03-15T07:47:30Z</dcterms:modified>
</cp:coreProperties>
</file>